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Nuni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jRd2d8BmEZ0nQAkMm8NJJgJmY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DD8F63-5745-4A9B-BD1F-124D2D4B8F1E}">
  <a:tblStyle styleId="{23DD8F63-5745-4A9B-BD1F-124D2D4B8F1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" name="Google Shape;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03332dcc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03332dc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03332dcc9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03332dc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6ff6c9a03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6ff6c9a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ff6c9a0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6ff6c9a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03332dcc9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03332dcc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3332dcc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3332dc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6ff6c9a0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6ff6c9a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ff6c9a0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6ff6c9a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6ff6c9a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6ff6c9a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ff6c9a0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ff6c9a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16ff6c9a03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16ff6c9a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6ff6c9a0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6ff6c9a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ff6c9a0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ff6c9a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03332dcc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03332dcc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84f2218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84f2218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03332dcc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03332dc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0bab3a7a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0bab3a7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0bab3a7a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0bab3a7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84f22182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84f2218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0bab3a7a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0bab3a7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0bab3a7a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0bab3a7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" name="Google Shape;3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01e44011d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01e4401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1e44011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01e4401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01e44011d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01e4401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1e44011d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1e4401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01e44011d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01e44011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1e44011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1e4401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01e44011d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01e4401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01e44011d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01e4401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0fd504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0fd504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90fd504c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90fd504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90fd504c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90fd504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90fd504cb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90fd504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101e44011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101e4401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03332dcc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103332d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03332dcc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03332dc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03332dcc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03332dc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03332dcc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03332dc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5"/>
          <p:cNvSpPr txBox="1"/>
          <p:nvPr>
            <p:ph idx="12" type="sldNum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44"/>
          <p:cNvSpPr txBox="1"/>
          <p:nvPr>
            <p:ph idx="12" type="sldNum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3"/>
          <p:cNvSpPr/>
          <p:nvPr/>
        </p:nvSpPr>
        <p:spPr>
          <a:xfrm>
            <a:off x="1" y="0"/>
            <a:ext cx="12192000" cy="447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3"/>
          <p:cNvSpPr txBox="1"/>
          <p:nvPr>
            <p:ph idx="12" type="sldNum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3"/>
          <p:cNvSpPr txBox="1"/>
          <p:nvPr/>
        </p:nvSpPr>
        <p:spPr>
          <a:xfrm>
            <a:off x="6096000" y="6211669"/>
            <a:ext cx="61417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Ms. Drashti Garadharia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Forensic Science University, Gandhinagar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 txBox="1"/>
          <p:nvPr/>
        </p:nvSpPr>
        <p:spPr>
          <a:xfrm>
            <a:off x="30480" y="6228986"/>
            <a:ext cx="6141720" cy="263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AIDS SEM:1     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 txBox="1"/>
          <p:nvPr/>
        </p:nvSpPr>
        <p:spPr>
          <a:xfrm>
            <a:off x="29074" y="6477554"/>
            <a:ext cx="6141720" cy="263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Fundamental of Data Science &amp; Machine Learning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4303450" y="1748975"/>
            <a:ext cx="409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4400"/>
              <a:buFont typeface="Calibri"/>
              <a:buNone/>
            </a:pPr>
            <a:r>
              <a:rPr b="1" lang="en-US" sz="12200">
                <a:solidFill>
                  <a:srgbClr val="266F8B"/>
                </a:solidFill>
              </a:rPr>
              <a:t>Unit 4</a:t>
            </a:r>
            <a:endParaRPr b="1" sz="12200">
              <a:solidFill>
                <a:srgbClr val="266F8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3332dcc9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700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88" name="Google Shape;88;g3103332dcc9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Advantages: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Does not require specifying the number of clusters beforehand.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Can handle non-spherical clusters.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Provides a hierarchical structure that can be useful for visualization and interpretation.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Disadvantages: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Sensitive to noise and outliers.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Computational complexity can be high for large datasets.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Applications: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Biology: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Analyzing gene expression data and protein sequences.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Document Clustering: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Grouping similar documents together.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Image Segmentation: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Dividing images into meaningful regions.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03332dcc9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94" name="Google Shape;94;g3103332dcc9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K-Means Working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 u="sng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Basic Steps </a:t>
            </a:r>
            <a:endParaRPr b="1" sz="1400" u="sng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Assign Cluster Centroids 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Until Convergence : 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Cluster Assignment Step 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Re-assigning Centroid Step</a:t>
            </a:r>
            <a:endParaRPr b="1" sz="140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 u="sng">
                <a:latin typeface="Arial"/>
                <a:ea typeface="Arial"/>
                <a:cs typeface="Arial"/>
                <a:sym typeface="Arial"/>
              </a:rPr>
              <a:t>Initialization:</a:t>
            </a:r>
            <a:endParaRPr b="1" sz="1700" u="sng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Random Initialization: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K data points are randomly selected as initial cluster centroids.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K-Means++: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more sophisticated method that selects initial centroids to improve the quality of the clustering.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ff6c9a03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16ff6c9a03_0_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g316ff6c9a03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850" y="166250"/>
            <a:ext cx="5317674" cy="6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ff6c9a03_0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16ff6c9a03_0_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g316ff6c9a03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5" y="487575"/>
            <a:ext cx="8381750" cy="56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03332dcc9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103332dcc9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3103332dcc9_0_55"/>
          <p:cNvPicPr preferRelativeResize="0"/>
          <p:nvPr/>
        </p:nvPicPr>
        <p:blipFill rotWithShape="1">
          <a:blip r:embed="rId3">
            <a:alphaModFix/>
          </a:blip>
          <a:srcRect b="0" l="0" r="0" t="30386"/>
          <a:stretch/>
        </p:blipFill>
        <p:spPr>
          <a:xfrm>
            <a:off x="838200" y="794750"/>
            <a:ext cx="10252475" cy="50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03332dcc9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800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21" name="Google Shape;121;g3103332dcc9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g3103332dcc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74550"/>
            <a:ext cx="53721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ff6c9a03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800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28" name="Google Shape;128;g316ff6c9a03_0_21"/>
          <p:cNvSpPr txBox="1"/>
          <p:nvPr>
            <p:ph idx="1" type="body"/>
          </p:nvPr>
        </p:nvSpPr>
        <p:spPr>
          <a:xfrm>
            <a:off x="838200" y="5782850"/>
            <a:ext cx="10515600" cy="39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from : </a:t>
            </a:r>
            <a:r>
              <a:rPr b="1" lang="en-US" sz="1500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K-means clustering</a:t>
            </a:r>
            <a:endParaRPr sz="2000"/>
          </a:p>
        </p:txBody>
      </p:sp>
      <p:pic>
        <p:nvPicPr>
          <p:cNvPr id="129" name="Google Shape;129;g316ff6c9a0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50" y="466725"/>
            <a:ext cx="8687775" cy="53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6ff6c9a03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800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35" name="Google Shape;135;g316ff6c9a03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316ff6c9a0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99" y="612599"/>
            <a:ext cx="8071625" cy="55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6ff6c9a0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Elbow Method</a:t>
            </a:r>
            <a:endParaRPr/>
          </a:p>
        </p:txBody>
      </p:sp>
      <p:sp>
        <p:nvSpPr>
          <p:cNvPr id="142" name="Google Shape;142;g316ff6c9a03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g316ff6c9a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150" y="1729846"/>
            <a:ext cx="10515600" cy="439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6ff6c9a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5" y="4700400"/>
            <a:ext cx="3881050" cy="5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6ff6c9a03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6ff6c9a03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316ff6c9a0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600" y="436425"/>
            <a:ext cx="8293959" cy="57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16ff6c9a03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g316ff6c9a03_0_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g316ff6c9a03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54" y="423879"/>
            <a:ext cx="9029299" cy="3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316ff6c9a0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050" y="3909875"/>
            <a:ext cx="5695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6ff6c9a03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16ff6c9a03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316ff6c9a0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25" y="117025"/>
            <a:ext cx="9855843" cy="6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6ff6c9a03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164" name="Google Shape;164;g316ff6c9a03_0_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316ff6c9a03_0_41"/>
          <p:cNvPicPr preferRelativeResize="0"/>
          <p:nvPr/>
        </p:nvPicPr>
        <p:blipFill rotWithShape="1">
          <a:blip r:embed="rId3">
            <a:alphaModFix/>
          </a:blip>
          <a:srcRect b="0" l="0" r="0" t="38905"/>
          <a:stretch/>
        </p:blipFill>
        <p:spPr>
          <a:xfrm>
            <a:off x="370325" y="1397000"/>
            <a:ext cx="11451349" cy="30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16ff6c9a03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88" y="4680338"/>
            <a:ext cx="6372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03332dcc9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172" name="Google Shape;172;g3103332dcc9_0_49"/>
          <p:cNvSpPr txBox="1"/>
          <p:nvPr>
            <p:ph idx="1" type="body"/>
          </p:nvPr>
        </p:nvSpPr>
        <p:spPr>
          <a:xfrm>
            <a:off x="838200" y="16172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Key Concepts: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Cluster Centroid: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mean of all data points assigned to a cluster.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Euclidean Distance: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most commonly used distance metric to measure the distance between data points and centroids.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Convergence: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algorithm converges when the cluster assignments stabilize.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Strengths of K-Means: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Simple and Efficient: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Relatively easy to implement and computationally efficient.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Scalable: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Can handle large datasets.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Weaknesses of K-Means: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Sensitive to Initial Centroids: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initial choice of centroids can significantly impact the final clustering.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Assumes Spherical Clusters: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K-Means tends to work best with clusters that are spherical and of similar size.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Requires Specifying K: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number of clusters, K, must be specified beforehand.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84f221826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184f22182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3184f2218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543500"/>
            <a:ext cx="10468499" cy="55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03332dcc9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latin typeface="Nunito"/>
                <a:ea typeface="Nunito"/>
                <a:cs typeface="Nunito"/>
                <a:sym typeface="Nunito"/>
              </a:rPr>
              <a:t>DBSCAN</a:t>
            </a:r>
            <a:endParaRPr/>
          </a:p>
        </p:txBody>
      </p:sp>
      <p:sp>
        <p:nvSpPr>
          <p:cNvPr id="185" name="Google Shape;185;g3103332dcc9_0_10"/>
          <p:cNvSpPr txBox="1"/>
          <p:nvPr>
            <p:ph idx="1" type="body"/>
          </p:nvPr>
        </p:nvSpPr>
        <p:spPr>
          <a:xfrm>
            <a:off x="838200" y="1690825"/>
            <a:ext cx="7255200" cy="41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DBSCAN (Density-Based Spatial Clustering of Applications with Noise) is a clustering algorithm that groups together points that are closely packed together (high-density regions) and separates low-density regions as noise.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Key Concepts: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Core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has at least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points within its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Border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is not a core point but is within the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 of a core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Noise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is neither a core point nor a border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pic>
        <p:nvPicPr>
          <p:cNvPr id="186" name="Google Shape;186;g3103332dcc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675" y="2286100"/>
            <a:ext cx="3852000" cy="25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0bab3a7af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DBSCAN</a:t>
            </a:r>
            <a:endParaRPr/>
          </a:p>
        </p:txBody>
      </p:sp>
      <p:sp>
        <p:nvSpPr>
          <p:cNvPr id="192" name="Google Shape;192;g310bab3a7af_0_10"/>
          <p:cNvSpPr txBox="1"/>
          <p:nvPr>
            <p:ph idx="1" type="body"/>
          </p:nvPr>
        </p:nvSpPr>
        <p:spPr>
          <a:xfrm>
            <a:off x="838200" y="1564650"/>
            <a:ext cx="7104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How DBSCAN Works: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Core Point Identification: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For each point, count the number of points within its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If the count is greater than or equal to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, the point is a core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Cluster Formation: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Start with a core point and recursively add its </a:t>
            </a:r>
            <a:r>
              <a:rPr i="1" lang="en-US" sz="1700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-neighborhood points to the cluster.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Continue adding points to the cluster until no more core points are found in the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Noise Point Identification: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Any point that is not assigned to a cluster is considered noise.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93" name="Google Shape;193;g310bab3a7a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650" y="516700"/>
            <a:ext cx="3852000" cy="25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10bab3a7a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650" y="3046351"/>
            <a:ext cx="3944400" cy="30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0bab3a7af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10bab3a7af_0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310bab3a7a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33" y="510100"/>
            <a:ext cx="10515601" cy="560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84f221826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84f221826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3184f22182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00" y="606649"/>
            <a:ext cx="11275200" cy="50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0bab3a7af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DBSCAN</a:t>
            </a:r>
            <a:endParaRPr/>
          </a:p>
        </p:txBody>
      </p:sp>
      <p:sp>
        <p:nvSpPr>
          <p:cNvPr id="214" name="Google Shape;214;g310bab3a7af_0_17"/>
          <p:cNvSpPr txBox="1"/>
          <p:nvPr>
            <p:ph idx="1" type="body"/>
          </p:nvPr>
        </p:nvSpPr>
        <p:spPr>
          <a:xfrm>
            <a:off x="838200" y="1825625"/>
            <a:ext cx="580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Strengths of DBSCAN: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Handles Clusters of Arbitrary Shape: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DBSCAN can discover clusters of any shape, unlike K-Means which assumes spherical clusters.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Noise Tolerance: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It can effectively identify and handle noise points.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Does Not Require Specifying the Number of Clusters: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number of clusters is determined automatically based on the data density.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Weaknesses of DBSCAN: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Sensitivity to Parameters: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choice of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can significantly impact the clustering results.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Clustering Density Variations: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DBSCAN may struggle with datasets that have varying densities. (Sol: Hierarchical DBSCAN)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215" name="Google Shape;215;g310bab3a7a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901" y="936012"/>
            <a:ext cx="4793649" cy="49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0bab3a7af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r>
              <a:rPr lang="en-US"/>
              <a:t> </a:t>
            </a:r>
            <a:endParaRPr/>
          </a:p>
        </p:txBody>
      </p:sp>
      <p:sp>
        <p:nvSpPr>
          <p:cNvPr id="221" name="Google Shape;221;g310bab3a7af_0_1"/>
          <p:cNvSpPr txBox="1"/>
          <p:nvPr>
            <p:ph idx="1" type="body"/>
          </p:nvPr>
        </p:nvSpPr>
        <p:spPr>
          <a:xfrm>
            <a:off x="838200" y="1825625"/>
            <a:ext cx="580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222" name="Google Shape;222;g310bab3a7a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25" y="1878950"/>
            <a:ext cx="5243699" cy="354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838200" y="1251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266F8B"/>
                </a:solidFill>
              </a:rPr>
              <a:t>Overview</a:t>
            </a:r>
            <a:endParaRPr b="1">
              <a:solidFill>
                <a:srgbClr val="266F8B"/>
              </a:solidFill>
            </a:endParaRPr>
          </a:p>
        </p:txBody>
      </p:sp>
      <p:sp>
        <p:nvSpPr>
          <p:cNvPr id="40" name="Google Shape;40;p3"/>
          <p:cNvSpPr txBox="1"/>
          <p:nvPr>
            <p:ph idx="1" type="body"/>
          </p:nvPr>
        </p:nvSpPr>
        <p:spPr>
          <a:xfrm>
            <a:off x="838200" y="1234440"/>
            <a:ext cx="10515600" cy="4942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Choosing distance metrics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Different clustering approaches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k-means, DBSCAN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Relative merits of each method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clustering tendency and quality. 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Computer science and engineering applications Data mining, Network protocols, analysis of Web traffic.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01e44011d_0_13"/>
          <p:cNvSpPr txBox="1"/>
          <p:nvPr>
            <p:ph type="title"/>
          </p:nvPr>
        </p:nvSpPr>
        <p:spPr>
          <a:xfrm>
            <a:off x="838200" y="365125"/>
            <a:ext cx="11047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4200">
                <a:latin typeface="Arial"/>
                <a:ea typeface="Arial"/>
                <a:cs typeface="Arial"/>
                <a:sym typeface="Arial"/>
              </a:rPr>
              <a:t>Choosing the Right Clustering Approach:</a:t>
            </a:r>
            <a:endParaRPr b="1"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101e44011d_0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choice of clustering algorithm depends on various factors: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Number of clusters: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Known or unknown.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Cluster shape: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Spherical, arbitrary, or overlapping.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Presence of noise and outliers: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Can the algorithm handle them?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Computational complexity: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How efficient is the algorithm?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Interpretability: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How easy is it to understand the results?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Additional Considerations: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Distance Metrics: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The choice of distance metric (e.g., Euclidean, Manhattan, cosine similarity) can significantly impact clustering results.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Feature Scaling: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Normalizing or standardizing features can improve clustering performance.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01e44011d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34" name="Google Shape;234;g3101e44011d_0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Strengths: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Does not require specifying the number of clusters beforehand.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Can handle non-spherical clusters.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Provides a hierarchical structure that can be useful for visualization and interpretation.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Weaknesses: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Sensitive to noise and outliers.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Computational complexity can be high for large datasets.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01e44011d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40" name="Google Shape;240;g3101e44011d_0_25"/>
          <p:cNvSpPr txBox="1"/>
          <p:nvPr>
            <p:ph idx="1" type="body"/>
          </p:nvPr>
        </p:nvSpPr>
        <p:spPr>
          <a:xfrm>
            <a:off x="838200" y="1690825"/>
            <a:ext cx="544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Partitional Clustering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K-Means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Strengths: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Relatively simple and efficient.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handle large datasets.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Weaknesses: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Requires specifying the number of clusters beforehand.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Sensitive to initial cluster centroids.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Assumes spherical clusters.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41" name="Google Shape;241;g3101e44011d_0_25"/>
          <p:cNvSpPr txBox="1"/>
          <p:nvPr>
            <p:ph idx="1" type="body"/>
          </p:nvPr>
        </p:nvSpPr>
        <p:spPr>
          <a:xfrm>
            <a:off x="5908800" y="1690825"/>
            <a:ext cx="544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DBSCAN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Strengths: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discover clusters of arbitrary shape.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handle noise and outliers effectively.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Does not require specifying the number of clusters.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Weaknesses: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Sensitive to parameter settings (epsilon and minPts).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be computationally expensive for large datasets.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01e44011d_0_31"/>
          <p:cNvSpPr txBox="1"/>
          <p:nvPr>
            <p:ph type="title"/>
          </p:nvPr>
        </p:nvSpPr>
        <p:spPr>
          <a:xfrm>
            <a:off x="725200" y="365125"/>
            <a:ext cx="10628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47" name="Google Shape;247;g3101e44011d_0_31"/>
          <p:cNvSpPr txBox="1"/>
          <p:nvPr>
            <p:ph idx="1" type="body"/>
          </p:nvPr>
        </p:nvSpPr>
        <p:spPr>
          <a:xfrm>
            <a:off x="725200" y="1690825"/>
            <a:ext cx="5509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Fuzzy Clustering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Strengths: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handle overlapping clusters.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Provides a more realistic representation of data.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Weaknesses: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computationally expensive.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Interpretation of results can be challenging.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48" name="Google Shape;248;g3101e44011d_0_31"/>
          <p:cNvSpPr txBox="1"/>
          <p:nvPr>
            <p:ph idx="1" type="body"/>
          </p:nvPr>
        </p:nvSpPr>
        <p:spPr>
          <a:xfrm>
            <a:off x="5844000" y="1690825"/>
            <a:ext cx="5509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Model-Based Clustering (Gaussian Mixture Models)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Strengths: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model complex data distributions.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handle overlapping clusters.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estimate the number of clusters automatically.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Weaknesses: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sensitive to initialization.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Computational complexity can be high.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01e44011d_0_42"/>
          <p:cNvSpPr txBox="1"/>
          <p:nvPr>
            <p:ph type="title"/>
          </p:nvPr>
        </p:nvSpPr>
        <p:spPr>
          <a:xfrm>
            <a:off x="838200" y="591125"/>
            <a:ext cx="105156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4200">
                <a:latin typeface="Arial"/>
                <a:ea typeface="Arial"/>
                <a:cs typeface="Arial"/>
                <a:sym typeface="Arial"/>
              </a:rPr>
              <a:t>Clustering Tendency</a:t>
            </a:r>
            <a:endParaRPr b="1"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101e44011d_0_42"/>
          <p:cNvSpPr txBox="1"/>
          <p:nvPr>
            <p:ph idx="1" type="body"/>
          </p:nvPr>
        </p:nvSpPr>
        <p:spPr>
          <a:xfrm>
            <a:off x="838200" y="1281725"/>
            <a:ext cx="10515600" cy="489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Clustering tendency refers to the inherent structure or pattern within a dataset that makes it suitable for clustering analysis. In simpler terms, it's the degree to which a dataset can be meaningfully divided into groups.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Why is it important?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Avoids Futile Clustering: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If a dataset lacks a clear underlying structure, applying clustering algorithms might lead to meaningless or arbitrary groupings.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Optimizes Algorithm Selection: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Different clustering algorithms are suited for different data distributions. Assessing clustering tendency helps select the most appropriate algorithm.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How to Assess Clustering Tendency: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Several methods can be used to assess clustering tendency: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Visual Inspection: (Scatter Plots,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Density Plots)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Statistical Tests: (Hopkins Statistic)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Model-Based Approaches: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01e44011d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pecific applications in Data Mining</a:t>
            </a:r>
            <a:endParaRPr/>
          </a:p>
        </p:txBody>
      </p:sp>
      <p:sp>
        <p:nvSpPr>
          <p:cNvPr id="260" name="Google Shape;260;g3101e44011d_0_48"/>
          <p:cNvSpPr txBox="1"/>
          <p:nvPr>
            <p:ph idx="1" type="body"/>
          </p:nvPr>
        </p:nvSpPr>
        <p:spPr>
          <a:xfrm>
            <a:off x="838200" y="1572425"/>
            <a:ext cx="10515600" cy="460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Customer Segmentation: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Grouping customers based on demographics, purchase history, and behavior to tailor marketing strategies.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Identifying high-value customers for targeted promotions.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Anomaly Detection: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Detecting unusual patterns in data, such as fraudulent transactions or network intrusions.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Identifying outliers in sensor data to predict equipment failures.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Document Clustering: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Grouping similar documents based on content, topic, or style.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Organizing large document collections for efficient search and retrieval.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01e44011d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applications in Network protocols</a:t>
            </a:r>
            <a:endParaRPr/>
          </a:p>
        </p:txBody>
      </p:sp>
      <p:sp>
        <p:nvSpPr>
          <p:cNvPr id="266" name="Google Shape;266;g3101e44011d_0_55"/>
          <p:cNvSpPr txBox="1"/>
          <p:nvPr>
            <p:ph idx="1" type="body"/>
          </p:nvPr>
        </p:nvSpPr>
        <p:spPr>
          <a:xfrm>
            <a:off x="838200" y="1572425"/>
            <a:ext cx="10515600" cy="460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Network Protocols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Network Traffic Analysis: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Identifying abnormal traffic patterns that may indicate attacks or security breaches.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Classifying network traffic into different categories (e.g., web traffic, email, file transfer).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Optimizing network performance by identifying bottlenecks and congestion points.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Protocol Engineering: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Designing efficient and reliable network protocols.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Analyzing protocol performance and identifying areas for improvement.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01e44011d_0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applications in Web Traffic Analysis</a:t>
            </a:r>
            <a:endParaRPr/>
          </a:p>
        </p:txBody>
      </p:sp>
      <p:sp>
        <p:nvSpPr>
          <p:cNvPr id="272" name="Google Shape;272;g3101e44011d_0_61"/>
          <p:cNvSpPr txBox="1"/>
          <p:nvPr>
            <p:ph idx="1" type="body"/>
          </p:nvPr>
        </p:nvSpPr>
        <p:spPr>
          <a:xfrm>
            <a:off x="838200" y="1475550"/>
            <a:ext cx="10515600" cy="460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Web Traffic Analysis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User Segmentation: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Grouping users based on their browsing behavior, demographics, and interests.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Personalizing web content and recommendations.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Web Log Analysis: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Analyzing web server logs to identify popular pages, user trends, and potential security threats.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Optimizing website performance by identifying slow-loading pages.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Clickstream Analysis: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Analyzing user interactions with a website to understand user behavior and preferences.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Improving website design and navigation.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90fd504cb_0_0"/>
          <p:cNvSpPr txBox="1"/>
          <p:nvPr>
            <p:ph type="title"/>
          </p:nvPr>
        </p:nvSpPr>
        <p:spPr>
          <a:xfrm>
            <a:off x="609600" y="746125"/>
            <a:ext cx="10908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460" u="sng"/>
              <a:t>Question: You are tasked with designing a data science solution to analyse the placement data of students from your college's placement cell. Assume some data and explain(7 Marks)</a:t>
            </a:r>
            <a:endParaRPr sz="2460"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60" u="sng"/>
          </a:p>
        </p:txBody>
      </p:sp>
      <p:sp>
        <p:nvSpPr>
          <p:cNvPr id="278" name="Google Shape;278;g3190fd504cb_0_0"/>
          <p:cNvSpPr txBox="1"/>
          <p:nvPr>
            <p:ph idx="1" type="body"/>
          </p:nvPr>
        </p:nvSpPr>
        <p:spPr>
          <a:xfrm>
            <a:off x="673250" y="1993475"/>
            <a:ext cx="6608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n-US" sz="1205" u="sng">
                <a:latin typeface="Arial"/>
                <a:ea typeface="Arial"/>
                <a:cs typeface="Arial"/>
                <a:sym typeface="Arial"/>
              </a:rPr>
              <a:t>Ans: Designing a Data Science Solution for College Placement Data Analysis</a:t>
            </a:r>
            <a:endParaRPr b="1" sz="1205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205">
                <a:latin typeface="Arial"/>
                <a:ea typeface="Arial"/>
                <a:cs typeface="Arial"/>
                <a:sym typeface="Arial"/>
              </a:rPr>
              <a:t>Understanding the Data</a:t>
            </a:r>
            <a:endParaRPr b="1" sz="120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US" sz="1035">
                <a:latin typeface="Arial"/>
                <a:ea typeface="Arial"/>
                <a:cs typeface="Arial"/>
                <a:sym typeface="Arial"/>
              </a:rPr>
              <a:t>Hypothetical Data Structure:</a:t>
            </a:r>
            <a:endParaRPr b="1" sz="10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Let's assume we have a dataset with the following columns: - &gt;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n-US" sz="1205">
                <a:latin typeface="Arial"/>
                <a:ea typeface="Arial"/>
                <a:cs typeface="Arial"/>
                <a:sym typeface="Arial"/>
              </a:rPr>
              <a:t>Data Analysis Goals</a:t>
            </a:r>
            <a:endParaRPr b="1" sz="1205"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35"/>
              <a:buAutoNum type="arabicPeriod"/>
            </a:pPr>
            <a:r>
              <a:rPr b="1" lang="en-US" sz="1035">
                <a:latin typeface="Arial"/>
                <a:ea typeface="Arial"/>
                <a:cs typeface="Arial"/>
                <a:sym typeface="Arial"/>
              </a:rPr>
              <a:t>Identify Key Factors Influencing Placements:</a:t>
            </a:r>
            <a:endParaRPr b="1"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Determine the correlation between academic performance (CGPA, 10th, 12th percentages), coding proficiency, projects, internships, certifications, and placement outcomes.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Analyze the impact of different branches on placement rates and average salary packages.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b="1" lang="en-US" sz="1035">
                <a:latin typeface="Arial"/>
                <a:ea typeface="Arial"/>
                <a:cs typeface="Arial"/>
                <a:sym typeface="Arial"/>
              </a:rPr>
              <a:t>Predict Placement Outcomes:</a:t>
            </a:r>
            <a:endParaRPr b="1"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Build predictive models to forecast the likelihood of a student getting placed based on their profile.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Identify students who may need additional support or guidance to improve their placement chances.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b="1" lang="en-US" sz="1035">
                <a:latin typeface="Arial"/>
                <a:ea typeface="Arial"/>
                <a:cs typeface="Arial"/>
                <a:sym typeface="Arial"/>
              </a:rPr>
              <a:t>Optimize Placement Strategies:</a:t>
            </a:r>
            <a:endParaRPr b="1"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Analyze historical placement data to identify trends and patterns.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Identify areas where the college can improve its placement efforts, such as focusing on specific skills or industries.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-2943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Provide insights to the placement cell to refine their strategies and improve student outcomes.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2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9" name="Google Shape;279;g3190fd504cb_0_0"/>
          <p:cNvGraphicFramePr/>
          <p:nvPr/>
        </p:nvGraphicFramePr>
        <p:xfrm>
          <a:off x="7376250" y="19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{23DD8F63-5745-4A9B-BD1F-124D2D4B8F1E}</a:tableStyleId>
              </a:tblPr>
              <a:tblGrid>
                <a:gridCol w="1000125"/>
                <a:gridCol w="30194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Column Name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Description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 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Unique identifier for each student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Student's name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Branch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Student's academic branch (e.g., CSE, ECE, ME)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 of Passing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 of graduation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CGPA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Cumulative Grade Point Average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10th Percentage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10th standard percentage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12th Percentage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12th standard percentage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90fd504cb_0_16"/>
          <p:cNvSpPr txBox="1"/>
          <p:nvPr>
            <p:ph idx="1" type="body"/>
          </p:nvPr>
        </p:nvSpPr>
        <p:spPr>
          <a:xfrm>
            <a:off x="838200" y="4300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US" sz="1310">
                <a:latin typeface="Arial"/>
                <a:ea typeface="Arial"/>
                <a:cs typeface="Arial"/>
                <a:sym typeface="Arial"/>
              </a:rPr>
              <a:t>Data Science Methodology</a:t>
            </a:r>
            <a:endParaRPr b="1" sz="1310">
              <a:latin typeface="Arial"/>
              <a:ea typeface="Arial"/>
              <a:cs typeface="Arial"/>
              <a:sym typeface="Arial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70"/>
              <a:buAutoNum type="arabicPeriod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Data Cleaning and Preprocessing: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Handle missing values (e.g., imputation, deletion).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Convert categorical variables into numerical format (e.g., one-hot encoding).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Normalize numerical features to a common scale.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Exploratory Data Analysis (EDA):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Visualize the distribution of numerical variables (e.g., histograms, box plots).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Analyze the relationship between categorical variables and placement outcomes (e.g., bar charts, contingency tables).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Identify outliers and anomalies in the data.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Feature Engineering: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Create new features from existing ones (e.g., combine 10th and 12th percentages, calculate a combined academic score).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Consider feature selection techniques to reduce dimensionality and improve model performance.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Model Building and Evaluation: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Classification Models: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XGBoost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Regression Models: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Random Forest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XGBoost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Evaluate model performance using metrics like accuracy, precision, recall, F1-score, and mean squared error.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b="1" lang="en-US" sz="1170">
                <a:latin typeface="Arial"/>
                <a:ea typeface="Arial"/>
                <a:cs typeface="Arial"/>
                <a:sym typeface="Arial"/>
              </a:rPr>
              <a:t>Model Deployment and Monitoring:</a:t>
            </a:r>
            <a:endParaRPr b="1"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Deploy the best-performing model into a production environment (e.g., web application, API).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-3028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Continuously monitor the model's performance and retrain it as needed to maintain accuracy.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By following this data science approach, the college's placement cell can gain valuable insights into student profiles, identify areas for improvement, and make data-driven decisions to enhance placement outcomes.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3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latin typeface="Arial"/>
                <a:ea typeface="Arial"/>
                <a:cs typeface="Arial"/>
                <a:sym typeface="Arial"/>
              </a:rPr>
              <a:t>Common Distance Metrics</a:t>
            </a:r>
            <a:endParaRPr sz="6700"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Euclidean Distance:  d(p, q) = sqrt(Σ(pi - qi)^2)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easures the straight-line distance between two points in Euclidean space.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Most commonly used distance metric due to its simplicity and intuitive interpretation.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Suitable for data with continuous numerical features.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Manhattan Distance:d(p, q) = Σ|pi - qi|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Measures the distance between two points by summing the absolute differences of their Cartesian coordinates.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Also known as L1 norm or Taxicab distance.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More robust to outliers compared to Euclidean distance.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Useful for data with categorical or ordinal features.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Minkowski Distance: d(p, q) = (Σ|pi - qi|^p)^(1/p)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Generalization of Euclidean and Manhattan distances.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Defined as the p-th root of the sum of the p-th powers of the differences between the coordinates of the two points.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Euclidean distance is a special case of Minkowski distance with p=2.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Manhattan distance is a special case of Minkowski distance with p=1.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90fd504cb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u="sng">
                <a:latin typeface="Arial"/>
                <a:ea typeface="Arial"/>
                <a:cs typeface="Arial"/>
                <a:sym typeface="Arial"/>
              </a:rPr>
              <a:t>Question : </a:t>
            </a:r>
            <a:r>
              <a:rPr lang="en-US" sz="2100" u="sng">
                <a:latin typeface="Arial"/>
                <a:ea typeface="Arial"/>
                <a:cs typeface="Arial"/>
                <a:sym typeface="Arial"/>
              </a:rPr>
              <a:t>Assume an asteroid is expected to hit Gandhinagar. As a data scientist what would be your role.</a:t>
            </a:r>
            <a:endParaRPr sz="2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190fd504cb_0_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Here's how a data scientist could contribute in the event of an asteroid expected to hit Gandhinagar.: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Impact Zone Modeling: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data on the asteroid's size, trajectory, and speed to predict the likely impact zone and its severity.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simulations to model the asteroid's path and potential damage, considering factors like terrain, population density, and infrastructure.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maps and visualizations to communicate the predicted impact zone and its potential consequences to decision-makers and the public.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Evacuation Planning: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Data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population data to identify areas at highest risk and optimize evacuation routes.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Tracking: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tools to track the asteroid's progress and update evacuation plans in real-time.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Allocation: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data to optimize the allocation of resources like emergency services, shelters, and supplies based on predicted impact zones.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Damage Assessment: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Imagery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satellite images to assess pre-impact conditions and post-impact damage.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Damage Modeling: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machine learning models to estimate the extent of damage to infrastructure, buildings, and the environment.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Assessment: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Identify areas with the highest risk of secondary hazards like fires, tsunamis, or landslides.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0fd504cb_0_29"/>
          <p:cNvSpPr txBox="1"/>
          <p:nvPr>
            <p:ph idx="1" type="body"/>
          </p:nvPr>
        </p:nvSpPr>
        <p:spPr>
          <a:xfrm>
            <a:off x="838200" y="5497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4. Post-Impact Recovery: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Damage Assessment: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Analyze data to assess the extent of damage and prioritize recovery efforts.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Resource Allocation: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data to optimize the allocation of resources for reconstruction and rehabilitation.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Long-term Planning: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Develop data-driven strategies for long-term recovery and resilience planning.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5. Public Communication: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Data Visualization: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Create clear and concise visualizations to communicate complex information about the asteroid's threat and the impact zone to the public.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Risk Communication: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Develop strategies to communicate risks and uncertainties effectively, avoiding panic while ensuring preparedness.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Tools and Techniques: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Machine Learning: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algorithms to predict impact zones, simulate damage, and analyze satellite imagery.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Geographic Information Systems (GIS):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Utilize GIS to create maps and visualizations of the impact zone, evacuation routes, and damage assessments.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Data Mining and Big Data: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Analyze large datasets from various sources to extract valuable insights.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Statistical Modeling: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statistical models to quantify uncertainties and risks associated with the asteroid impact.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By leveraging these skills and tools, data scientists can play a crucial role in mitigating the impact of the asteroid and supporting the recovery efforts in Gandhinagar.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01e44011d_0_7"/>
          <p:cNvSpPr txBox="1"/>
          <p:nvPr>
            <p:ph type="title"/>
          </p:nvPr>
        </p:nvSpPr>
        <p:spPr>
          <a:xfrm>
            <a:off x="411475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Clustering techniques</a:t>
            </a:r>
            <a:endParaRPr/>
          </a:p>
        </p:txBody>
      </p:sp>
      <p:sp>
        <p:nvSpPr>
          <p:cNvPr id="52" name="Google Shape;52;g3101e44011d_0_7"/>
          <p:cNvSpPr txBox="1"/>
          <p:nvPr>
            <p:ph idx="1" type="body"/>
          </p:nvPr>
        </p:nvSpPr>
        <p:spPr>
          <a:xfrm>
            <a:off x="411475" y="1586550"/>
            <a:ext cx="5934000" cy="445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Agglomerative Hierarchical Clustering: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Starts with each data point as a separate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Divisive Hierarchical Clustering: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Starts with all data points in a single cluster.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2. Partitional Clustering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K-Means Clustering: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Divides data into K clusters, where K is specified beforehand.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Assigns each data point to the nearest cluster centroid.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Recomputes the centroids based on the assigned points.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Iterates until the cluster assignments stabilize.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DBSCAN (Density-Based Spatial Clustering of Applications with Noise):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Groups together points that are closely packed together (high density).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Identifies clusters of arbitrary shape.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Can handle noise and outliers effectively.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53" name="Google Shape;53;g3101e44011d_0_7"/>
          <p:cNvSpPr txBox="1"/>
          <p:nvPr>
            <p:ph idx="1" type="body"/>
          </p:nvPr>
        </p:nvSpPr>
        <p:spPr>
          <a:xfrm>
            <a:off x="6413200" y="1586550"/>
            <a:ext cx="5413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3. Fuzzy Clustering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Fuzzy C-Means Clustering: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Assigns each data point to multiple clusters with a degree of membership.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sum of membership degrees for a data point across all clusters equals 1.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4. Model-Based Clustering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Gaussian Mixture Models (GMM):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Assumes that the data is generated from a mixture of Gaussian distributions.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Identifies the number of clusters and their parameters.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Evaluation Metrics: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Metrics like silhouette score, Calinski-Harabasz index, and Davies-Bouldin index can be used to evaluate the quality of clustering.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03332dcc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700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59" name="Google Shape;59;g3103332dcc9_0_0"/>
          <p:cNvSpPr txBox="1"/>
          <p:nvPr>
            <p:ph idx="1" type="body"/>
          </p:nvPr>
        </p:nvSpPr>
        <p:spPr>
          <a:xfrm>
            <a:off x="628325" y="1690825"/>
            <a:ext cx="3523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 creates a hierarchy of clusters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How it Works: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Initial Step: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Each data point is considered an individual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Merge Closest Clusters: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In each iteration, the two closest clusters are merged into a single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Update Distances: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distances between the newly formed cluster and other clusters are recalculated.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Repeat: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Steps 2 and 3 are repeated until all data points belong to a single cluster</a:t>
            </a:r>
            <a:endParaRPr sz="3100"/>
          </a:p>
        </p:txBody>
      </p:sp>
      <p:pic>
        <p:nvPicPr>
          <p:cNvPr id="60" name="Google Shape;60;g3103332dc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650" y="1466200"/>
            <a:ext cx="68580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3103332dcc9_0_0"/>
          <p:cNvSpPr txBox="1"/>
          <p:nvPr/>
        </p:nvSpPr>
        <p:spPr>
          <a:xfrm>
            <a:off x="4366650" y="4552300"/>
            <a:ext cx="78546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Visualizing Hierarchical Clustering: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Hierarchical clustering can be visualized using a dendrogram. A dendrogram is a tree-like diagram that shows the hierarchical structure of the clusters.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height of the branches in the dendrogram represents the distance between the clusters.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03332dcc9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700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67" name="Google Shape;67;g3103332dcc9_0_21"/>
          <p:cNvSpPr txBox="1"/>
          <p:nvPr>
            <p:ph idx="1" type="body"/>
          </p:nvPr>
        </p:nvSpPr>
        <p:spPr>
          <a:xfrm>
            <a:off x="838200" y="1615750"/>
            <a:ext cx="4038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Key Concepts: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Proximity Matrix: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matrix that stores the pairwise distances between all data points.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Linkage Criteria: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The method used to determine the distance between clusters.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Single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Complete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Average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Ward's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</a:t>
            </a:r>
            <a:endParaRPr sz="3400"/>
          </a:p>
        </p:txBody>
      </p:sp>
      <p:pic>
        <p:nvPicPr>
          <p:cNvPr id="68" name="Google Shape;68;g3103332dcc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100" y="104815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03332dcc9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103332dcc9_0_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g3103332dcc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200" y="0"/>
            <a:ext cx="8126920" cy="60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03332dcc9_0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103332dcc9_0_29"/>
          <p:cNvSpPr txBox="1"/>
          <p:nvPr>
            <p:ph idx="1" type="body"/>
          </p:nvPr>
        </p:nvSpPr>
        <p:spPr>
          <a:xfrm>
            <a:off x="838200" y="1472800"/>
            <a:ext cx="7306200" cy="47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-US" sz="1302">
                <a:latin typeface="Arial"/>
                <a:ea typeface="Arial"/>
                <a:cs typeface="Arial"/>
                <a:sym typeface="Arial"/>
              </a:rPr>
              <a:t>Single Linkage</a:t>
            </a:r>
            <a:endParaRPr b="1" sz="1302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Sensitivity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Highly sensitive to outliers, as a single outlier can significantly influence the distance between two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Chain Effect: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Can lead to the formation of long, chain-like clusters, especially in noisy data.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loose clusters or groups with a few similar objects.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-US" sz="1302">
                <a:latin typeface="Arial"/>
                <a:ea typeface="Arial"/>
                <a:cs typeface="Arial"/>
                <a:sym typeface="Arial"/>
              </a:rPr>
              <a:t>Complete Linkage</a:t>
            </a:r>
            <a:endParaRPr b="1" sz="1302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Robust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Less sensitive to outliers compared to single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Tendency to Form Compact Clusters: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Encourages the formation of tight, compact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tight, well-defined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-US" sz="1302">
                <a:latin typeface="Arial"/>
                <a:ea typeface="Arial"/>
                <a:cs typeface="Arial"/>
                <a:sym typeface="Arial"/>
              </a:rPr>
              <a:t>Average Linkage</a:t>
            </a:r>
            <a:endParaRPr b="1" sz="1302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Balance Between Single and Complete Linkage: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Offers a balance between the sensitivity of single linkage and the robustness of complete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Less Sensitive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Less affected by outliers compared to single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clusters with a moderate level of similarity.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-US" sz="1302">
                <a:latin typeface="Arial"/>
                <a:ea typeface="Arial"/>
                <a:cs typeface="Arial"/>
                <a:sym typeface="Arial"/>
              </a:rPr>
              <a:t>Ward's Linkage</a:t>
            </a:r>
            <a:endParaRPr b="1" sz="1302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Minimizes Variance: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Aims to minimize the total within-cluster variance.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Tendency to Form Spherical Clusters: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Encourages the formation of spherical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b="1" lang="en-US" sz="1117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clusters of similar size and shape.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39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103332dcc9_0_29"/>
          <p:cNvSpPr txBox="1"/>
          <p:nvPr/>
        </p:nvSpPr>
        <p:spPr>
          <a:xfrm>
            <a:off x="8062450" y="1690825"/>
            <a:ext cx="34701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Single Linkage:</a:t>
            </a:r>
            <a:r>
              <a:rPr lang="en-US" sz="1500">
                <a:solidFill>
                  <a:schemeClr val="dk1"/>
                </a:solidFill>
              </a:rPr>
              <a:t> Suitable for data with well-separated clusters, but can be sensitive to noise.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Complete Linkage:</a:t>
            </a:r>
            <a:r>
              <a:rPr lang="en-US" sz="1500">
                <a:solidFill>
                  <a:schemeClr val="dk1"/>
                </a:solidFill>
              </a:rPr>
              <a:t> Ideal for data with compact, well-defined clusters, but can be sensitive to outliers.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Average Linkage:</a:t>
            </a:r>
            <a:r>
              <a:rPr lang="en-US" sz="1500">
                <a:solidFill>
                  <a:schemeClr val="dk1"/>
                </a:solidFill>
              </a:rPr>
              <a:t> A good compromise between single and complete linkage, often a good default choice.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Ward's Linkage:</a:t>
            </a:r>
            <a:r>
              <a:rPr lang="en-US" sz="1500">
                <a:solidFill>
                  <a:schemeClr val="dk1"/>
                </a:solidFill>
              </a:rPr>
              <a:t> Suitable for data with spherical clusters and a focus on minimizing within-cluster variance.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2024-10-01T04:03:02Z</dcterms:created>
  <dc:creator>Lenovo</dc:creator>
</cp:coreProperties>
</file>